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4" r:id="rId6"/>
    <p:sldId id="261" r:id="rId7"/>
    <p:sldId id="262" r:id="rId8"/>
    <p:sldId id="265" r:id="rId9"/>
    <p:sldId id="268" r:id="rId10"/>
    <p:sldId id="267" r:id="rId11"/>
    <p:sldId id="270" r:id="rId12"/>
    <p:sldId id="272" r:id="rId13"/>
    <p:sldId id="269" r:id="rId14"/>
    <p:sldId id="271" r:id="rId15"/>
    <p:sldId id="273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1937A-5BFD-4813-A981-F4270D29FB86}" v="60" dt="2025-05-22T02:11:10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lcar Rodriguez" userId="1113ac1d89dbb239" providerId="LiveId" clId="{2DF1937A-5BFD-4813-A981-F4270D29FB86}"/>
    <pc:docChg chg="undo custSel addSld modSld sldOrd">
      <pc:chgData name="Amilcar Rodriguez" userId="1113ac1d89dbb239" providerId="LiveId" clId="{2DF1937A-5BFD-4813-A981-F4270D29FB86}" dt="2025-05-22T02:11:51.403" v="92"/>
      <pc:docMkLst>
        <pc:docMk/>
      </pc:docMkLst>
      <pc:sldChg chg="addSp delSp modSp add mod">
        <pc:chgData name="Amilcar Rodriguez" userId="1113ac1d89dbb239" providerId="LiveId" clId="{2DF1937A-5BFD-4813-A981-F4270D29FB86}" dt="2025-05-22T02:07:14.778" v="77" actId="13822"/>
        <pc:sldMkLst>
          <pc:docMk/>
          <pc:sldMk cId="671060022" sldId="272"/>
        </pc:sldMkLst>
        <pc:spChg chg="mod">
          <ac:chgData name="Amilcar Rodriguez" userId="1113ac1d89dbb239" providerId="LiveId" clId="{2DF1937A-5BFD-4813-A981-F4270D29FB86}" dt="2025-05-22T02:00:06.635" v="19" actId="113"/>
          <ac:spMkLst>
            <pc:docMk/>
            <pc:sldMk cId="671060022" sldId="272"/>
            <ac:spMk id="5" creationId="{1E15DAD0-E8CB-1231-9E29-D5E0ED9E25E4}"/>
          </ac:spMkLst>
        </pc:spChg>
        <pc:spChg chg="mod">
          <ac:chgData name="Amilcar Rodriguez" userId="1113ac1d89dbb239" providerId="LiveId" clId="{2DF1937A-5BFD-4813-A981-F4270D29FB86}" dt="2025-05-22T02:00:13.012" v="21" actId="27636"/>
          <ac:spMkLst>
            <pc:docMk/>
            <pc:sldMk cId="671060022" sldId="272"/>
            <ac:spMk id="14" creationId="{8AA46D76-8F84-BA33-3736-941157183FCA}"/>
          </ac:spMkLst>
        </pc:spChg>
        <pc:graphicFrameChg chg="del">
          <ac:chgData name="Amilcar Rodriguez" userId="1113ac1d89dbb239" providerId="LiveId" clId="{2DF1937A-5BFD-4813-A981-F4270D29FB86}" dt="2025-05-22T02:00:21.047" v="22" actId="478"/>
          <ac:graphicFrameMkLst>
            <pc:docMk/>
            <pc:sldMk cId="671060022" sldId="272"/>
            <ac:graphicFrameMk id="2" creationId="{AA692D04-BBBD-CC58-CC2D-CDDD13611D16}"/>
          </ac:graphicFrameMkLst>
        </pc:graphicFrameChg>
        <pc:graphicFrameChg chg="add mod">
          <ac:chgData name="Amilcar Rodriguez" userId="1113ac1d89dbb239" providerId="LiveId" clId="{2DF1937A-5BFD-4813-A981-F4270D29FB86}" dt="2025-05-22T02:07:14.778" v="77" actId="13822"/>
          <ac:graphicFrameMkLst>
            <pc:docMk/>
            <pc:sldMk cId="671060022" sldId="272"/>
            <ac:graphicFrameMk id="6" creationId="{553F1763-6C91-6310-E759-6C863FD2890D}"/>
          </ac:graphicFrameMkLst>
        </pc:graphicFrameChg>
      </pc:sldChg>
      <pc:sldChg chg="modSp add mod ord">
        <pc:chgData name="Amilcar Rodriguez" userId="1113ac1d89dbb239" providerId="LiveId" clId="{2DF1937A-5BFD-4813-A981-F4270D29FB86}" dt="2025-05-22T02:11:51.403" v="92"/>
        <pc:sldMkLst>
          <pc:docMk/>
          <pc:sldMk cId="3414682868" sldId="273"/>
        </pc:sldMkLst>
        <pc:spChg chg="mod">
          <ac:chgData name="Amilcar Rodriguez" userId="1113ac1d89dbb239" providerId="LiveId" clId="{2DF1937A-5BFD-4813-A981-F4270D29FB86}" dt="2025-05-22T02:11:51.403" v="92"/>
          <ac:spMkLst>
            <pc:docMk/>
            <pc:sldMk cId="3414682868" sldId="273"/>
            <ac:spMk id="3" creationId="{AFBCDF80-1CCC-86E1-2307-D32944933BA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tx1"/>
                </a:solidFill>
              </a:rPr>
              <a:t>Velocidad</a:t>
            </a:r>
            <a:r>
              <a:rPr lang="en-US" dirty="0">
                <a:solidFill>
                  <a:schemeClr val="tx1"/>
                </a:solidFill>
              </a:rPr>
              <a:t> de Giro/</a:t>
            </a:r>
            <a:r>
              <a:rPr lang="en-US" dirty="0" err="1">
                <a:solidFill>
                  <a:schemeClr val="tx1"/>
                </a:solidFill>
              </a:rPr>
              <a:t>Velocidad</a:t>
            </a:r>
            <a:r>
              <a:rPr lang="en-US" dirty="0">
                <a:solidFill>
                  <a:schemeClr val="tx1"/>
                </a:solidFill>
              </a:rPr>
              <a:t> de Avance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Hoja1!$A$2:$A$4</c:f>
              <c:numCache>
                <c:formatCode>General</c:formatCode>
                <c:ptCount val="3"/>
              </c:numCache>
            </c:numRef>
          </c:xVal>
          <c:yVal>
            <c:numRef>
              <c:f>Hoja1!$B$2:$B$4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7C-4D1D-9669-E91B83D73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3097920"/>
        <c:axId val="1003085920"/>
      </c:scatterChart>
      <c:valAx>
        <c:axId val="1003097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03085920"/>
        <c:crosses val="autoZero"/>
        <c:crossBetween val="midCat"/>
      </c:valAx>
      <c:valAx>
        <c:axId val="100308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03097920"/>
        <c:crosses val="autoZero"/>
        <c:crossBetween val="midCat"/>
      </c:valAx>
      <c:spPr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0.06201</cdr:x>
      <cdr:y>0.76773</cdr:y>
    </cdr:from>
    <cdr:to>
      <cdr:x>0.33581</cdr:x>
      <cdr:y>0.88876</cdr:y>
    </cdr:to>
    <cdr:cxnSp macro="">
      <cdr:nvCxnSpPr>
        <cdr:cNvPr id="3" name="Conector recto 2">
          <a:extLst xmlns:a="http://schemas.openxmlformats.org/drawingml/2006/main">
            <a:ext uri="{FF2B5EF4-FFF2-40B4-BE49-F238E27FC236}">
              <a16:creationId xmlns:a16="http://schemas.microsoft.com/office/drawing/2014/main" id="{F61D946D-4804-8B40-DA22-620DDFEEFFE9}"/>
            </a:ext>
          </a:extLst>
        </cdr:cNvPr>
        <cdr:cNvCxnSpPr/>
      </cdr:nvCxnSpPr>
      <cdr:spPr>
        <a:xfrm xmlns:a="http://schemas.openxmlformats.org/drawingml/2006/main" flipV="1">
          <a:off x="465394" y="2806562"/>
          <a:ext cx="2054942" cy="442451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0.33319</cdr:x>
      <cdr:y>0.60904</cdr:y>
    </cdr:from>
    <cdr:to>
      <cdr:x>0.37773</cdr:x>
      <cdr:y>0.76773</cdr:y>
    </cdr:to>
    <cdr:cxnSp macro="">
      <cdr:nvCxnSpPr>
        <cdr:cNvPr id="4" name="Conector recto 3">
          <a:extLst xmlns:a="http://schemas.openxmlformats.org/drawingml/2006/main">
            <a:ext uri="{FF2B5EF4-FFF2-40B4-BE49-F238E27FC236}">
              <a16:creationId xmlns:a16="http://schemas.microsoft.com/office/drawing/2014/main" id="{6FA3E237-6A6B-CBB3-9052-BF5AA170BDED}"/>
            </a:ext>
          </a:extLst>
        </cdr:cNvPr>
        <cdr:cNvCxnSpPr/>
      </cdr:nvCxnSpPr>
      <cdr:spPr>
        <a:xfrm xmlns:a="http://schemas.openxmlformats.org/drawingml/2006/main" flipH="1">
          <a:off x="2500671" y="2226458"/>
          <a:ext cx="334297" cy="5801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0.14454</cdr:x>
      <cdr:y>0.5</cdr:y>
    </cdr:from>
    <cdr:to>
      <cdr:x>0.37642</cdr:x>
      <cdr:y>0.60635</cdr:y>
    </cdr:to>
    <cdr:cxnSp macro="">
      <cdr:nvCxnSpPr>
        <cdr:cNvPr id="7" name="Conector recto 6">
          <a:extLst xmlns:a="http://schemas.openxmlformats.org/drawingml/2006/main">
            <a:ext uri="{FF2B5EF4-FFF2-40B4-BE49-F238E27FC236}">
              <a16:creationId xmlns:a16="http://schemas.microsoft.com/office/drawing/2014/main" id="{8DD0E332-9F14-BE56-93AF-435441D9E110}"/>
            </a:ext>
          </a:extLst>
        </cdr:cNvPr>
        <cdr:cNvCxnSpPr/>
      </cdr:nvCxnSpPr>
      <cdr:spPr>
        <a:xfrm xmlns:a="http://schemas.openxmlformats.org/drawingml/2006/main" flipH="1" flipV="1">
          <a:off x="1084826" y="1827835"/>
          <a:ext cx="1740310" cy="388791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0.12358</cdr:x>
      <cdr:y>0.24864</cdr:y>
    </cdr:from>
    <cdr:to>
      <cdr:x>0.14716</cdr:x>
      <cdr:y>0.5</cdr:y>
    </cdr:to>
    <cdr:cxnSp macro="">
      <cdr:nvCxnSpPr>
        <cdr:cNvPr id="12" name="Conector recto 11">
          <a:extLst xmlns:a="http://schemas.openxmlformats.org/drawingml/2006/main">
            <a:ext uri="{FF2B5EF4-FFF2-40B4-BE49-F238E27FC236}">
              <a16:creationId xmlns:a16="http://schemas.microsoft.com/office/drawing/2014/main" id="{5360B159-08B9-9366-9BD8-51E2F958F12F}"/>
            </a:ext>
          </a:extLst>
        </cdr:cNvPr>
        <cdr:cNvCxnSpPr/>
      </cdr:nvCxnSpPr>
      <cdr:spPr>
        <a:xfrm xmlns:a="http://schemas.openxmlformats.org/drawingml/2006/main" flipH="1" flipV="1">
          <a:off x="927510" y="908936"/>
          <a:ext cx="176980" cy="91889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6570-3875-932C-7D17-ADBB1C520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C7ADB3-15BD-BB92-D1BF-A02FF6CDD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E0C21-5318-A3AB-1948-263E9A59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A4B8A4-73DF-67E6-DB66-F26B1F50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A5E40B-9DCA-19E8-74EF-DF1ED757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188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92A0-6652-19CD-D80E-793EACE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006583-31FC-865E-1029-214C31A01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40035E-437A-C1FA-5429-EFF215CC5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41809-80CD-501C-C2D7-5B6ED998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97F433-1AE6-F9DB-4DA2-A8E9AD10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018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852D7D-504F-03F6-06DA-FEEB9232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53B868-AB61-B3D8-B7E7-FAD45922C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371158-2C93-2A74-F09E-A4AF285A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F90FFF-3CFC-496A-DA7A-CF730D44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2D4956-1D9A-463D-5C83-629626BA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39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76BD6-37FC-2E42-7EA2-A9C91A16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2A410-C25F-3312-9258-73CA7F4C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A1C633-90FA-A55B-F0B7-964E4970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024A6-09D3-7CC1-7234-17CD9F53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DAE9-C31E-38EE-B635-05C3FC84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69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57D9D-96E6-56BB-0808-D5C28C3B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A0801C-8A80-9B99-DA9F-90DA21DDC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43323-779E-D82B-268F-E45569FC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CEAB9-C5AE-EDD4-68CC-BA51C5F0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C3A2A-8424-E2F4-A2CC-7FAD40A3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91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2A198-39DD-A5B5-1361-13F99EDE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3BA2C-C0B8-7B97-75B3-8DC7F88E1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5AD055-293F-7427-443F-3FB0ABBB4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BB115B-9E53-61CC-9BD2-83801413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293062-38F2-AC0E-72E7-4B8E5102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5C0C8A-C80B-EBDA-ACCA-94B71F12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051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6ED9C-C569-2707-09A2-349CB4AA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F68D38-7E46-D552-2E47-D1FCA0F46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C0345B-0E4F-E5A5-355C-73BA9D504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0F8A69-61F6-958E-69DC-CDBAC9C34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DF05A5-0B47-875C-C69D-68F02310A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4B64DC-4C37-A3B2-0A2D-8441466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D9DF32-81B1-52A1-A18A-97492A76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3D0F469-A289-22E9-7E18-DD2C59C3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70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5021B-304C-BC96-DE11-C31F570B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5A4F78-41DA-843A-4B59-8B234BE4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4791D0-BF7F-F8E6-5595-3F6A04A2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83DC2D-F43B-2F48-03B2-8A315A6F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251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949910B-5D60-F546-0613-4F744DF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D6C22E-E169-D0CF-CF58-9C12F038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6003BB-389E-5AE5-5B22-E260A957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64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282E4-739C-ABDC-780F-C6341B0B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44946-8533-790D-B569-960B2903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D5201-2864-67ED-AEF4-8AE030C44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345E9B-14E1-E991-9798-5DBEBF9B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D9C5D2-3F85-646D-8447-780A56ED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D58D0A-E2BA-1512-6C09-C454F1D4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815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CCA26-467F-0C4A-8660-941FB583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A9BEAC-4615-EF4E-0A42-5B276CE02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96B225-E4C0-0E99-827A-1BF52DC3E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9B4B3D-F290-C307-A5DD-FE6944386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EBD686-CECC-09D2-43A0-549BD869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5E1C7B-AF74-B9DE-6884-08822623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523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6496B7-C344-727C-C317-4200B5A0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1CB702-49D1-ACFA-CB7D-038D5D1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F2BFDE-4A84-8375-BFC5-80EACA3F1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FDAE1-D9D1-424D-81A4-53AAB7A02513}" type="datetimeFigureOut">
              <a:rPr lang="es-MX" smtClean="0"/>
              <a:t>21/05/2025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EDFCD-F1CD-00A8-60A7-BDE84CC0D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630F21-FCFB-766C-48AD-F5141F811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6BC2C7-5F28-43A8-8C74-CEF557C979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90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0D2B4C-9D78-B862-C886-3DFE88C69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solidFill>
                  <a:schemeClr val="bg1"/>
                </a:solidFill>
              </a:rPr>
              <a:t>Rapid Locomotion via Reinforcement Learning</a:t>
            </a:r>
            <a:endParaRPr lang="es-MX" sz="6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FF480-1313-B314-369B-FE27FCC50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8999"/>
            <a:ext cx="8071697" cy="2823479"/>
          </a:xfrm>
        </p:spPr>
        <p:txBody>
          <a:bodyPr>
            <a:normAutofit lnSpcReduction="10000"/>
          </a:bodyPr>
          <a:lstStyle/>
          <a:p>
            <a:pPr algn="l"/>
            <a:r>
              <a:rPr lang="es-MX" sz="3200" dirty="0">
                <a:solidFill>
                  <a:schemeClr val="bg1"/>
                </a:solidFill>
              </a:rPr>
              <a:t>Amilcar Rodriguez Moreno</a:t>
            </a:r>
          </a:p>
          <a:p>
            <a:pPr algn="l"/>
            <a:endParaRPr lang="es-MX" sz="3200" dirty="0">
              <a:solidFill>
                <a:schemeClr val="bg1"/>
              </a:solidFill>
            </a:endParaRPr>
          </a:p>
          <a:p>
            <a:pPr algn="l"/>
            <a:endParaRPr lang="es-MX" sz="3200" dirty="0">
              <a:solidFill>
                <a:schemeClr val="bg1"/>
              </a:solidFill>
            </a:endParaRPr>
          </a:p>
          <a:p>
            <a:pPr algn="l"/>
            <a:r>
              <a:rPr lang="es-MX" sz="2200" b="1" dirty="0">
                <a:solidFill>
                  <a:schemeClr val="bg1"/>
                </a:solidFill>
              </a:rPr>
              <a:t>Artículos:</a:t>
            </a:r>
          </a:p>
          <a:p>
            <a:pPr algn="l"/>
            <a:r>
              <a:rPr lang="es-MX" sz="2200" dirty="0">
                <a:solidFill>
                  <a:schemeClr val="bg1"/>
                </a:solidFill>
              </a:rPr>
              <a:t>https://arxiv.org/pdf/2205.02824</a:t>
            </a:r>
            <a:endParaRPr lang="es-MX" sz="3000" dirty="0">
              <a:solidFill>
                <a:schemeClr val="bg1"/>
              </a:solidFill>
            </a:endParaRPr>
          </a:p>
          <a:p>
            <a:pPr algn="l"/>
            <a:r>
              <a:rPr lang="es-MX" sz="2200" dirty="0">
                <a:solidFill>
                  <a:schemeClr val="bg1"/>
                </a:solidFill>
              </a:rPr>
              <a:t>https://arxiv.org/pdf/1812.11103</a:t>
            </a:r>
            <a:endParaRPr lang="es-MX" sz="3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2CF8D-0119-AF23-2E70-1EF22E0CA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229686-031F-1511-197B-1A0D180D7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9F38FA-A501-1072-4EBF-5BC2B2A12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655C22-F05C-7211-EDA4-454D2D3C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ED0CA42-9E31-9BD0-7EAB-415A3A3D07A5}"/>
                  </a:ext>
                </a:extLst>
              </p:cNvPr>
              <p:cNvSpPr txBox="1"/>
              <p:nvPr/>
            </p:nvSpPr>
            <p:spPr>
              <a:xfrm>
                <a:off x="829720" y="870952"/>
                <a:ext cx="4718304" cy="7985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3600" b="1" dirty="0">
                    <a:solidFill>
                      <a:schemeClr val="bg1"/>
                    </a:solidFill>
                  </a:rPr>
                  <a:t>Parámetros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s-MX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s-MX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𝐝𝐞𝐬</m:t>
                        </m:r>
                      </m:sup>
                    </m:sSubSup>
                  </m:oMath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ED0CA42-9E31-9BD0-7EAB-415A3A3D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0" y="870952"/>
                <a:ext cx="4718304" cy="798599"/>
              </a:xfrm>
              <a:prstGeom prst="rect">
                <a:avLst/>
              </a:prstGeom>
              <a:blipFill>
                <a:blip r:embed="rId2"/>
                <a:stretch>
                  <a:fillRect t="-15267" b="-6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45FFB1C2-2F2A-F22E-C1FA-22FA4A9A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16" b="51450"/>
          <a:stretch/>
        </p:blipFill>
        <p:spPr>
          <a:xfrm>
            <a:off x="1292174" y="4632391"/>
            <a:ext cx="3718560" cy="60859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5625E97-161F-F47B-557F-D7335635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829" y="3559156"/>
            <a:ext cx="2908531" cy="22573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7DC692-F1ED-22DF-7559-2B4FF8E92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245" y="876626"/>
            <a:ext cx="6289380" cy="21387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EFCC23-1EC9-3BF0-2903-53300F896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772" y="2645006"/>
            <a:ext cx="3718561" cy="95636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96AB2-E1C5-8CBD-C4DD-E0F308FEB839}"/>
              </a:ext>
            </a:extLst>
          </p:cNvPr>
          <p:cNvSpPr txBox="1"/>
          <p:nvPr/>
        </p:nvSpPr>
        <p:spPr>
          <a:xfrm>
            <a:off x="636680" y="3875242"/>
            <a:ext cx="4718304" cy="466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Salida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C727A1-B360-F018-7EDD-90699F577BF7}"/>
              </a:ext>
            </a:extLst>
          </p:cNvPr>
          <p:cNvSpPr txBox="1"/>
          <p:nvPr/>
        </p:nvSpPr>
        <p:spPr>
          <a:xfrm>
            <a:off x="634526" y="1986595"/>
            <a:ext cx="4718304" cy="466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20F37C-1761-28F3-B3B3-39D9D025A495}"/>
              </a:ext>
            </a:extLst>
          </p:cNvPr>
          <p:cNvSpPr txBox="1"/>
          <p:nvPr/>
        </p:nvSpPr>
        <p:spPr>
          <a:xfrm>
            <a:off x="634526" y="5816542"/>
            <a:ext cx="4718304" cy="466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dirty="0" err="1">
                <a:solidFill>
                  <a:schemeClr val="bg1"/>
                </a:solidFill>
              </a:rPr>
              <a:t>Acciones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Deseadas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204DDF3-31CB-5A7B-3EAA-673E466AE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294" y="3559155"/>
            <a:ext cx="3009841" cy="22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087C1-5583-445D-7A34-8A44F0D9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111B52-A681-BBF2-68C7-6F343183B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8A389D-FB42-ADE2-3594-1A264A2D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870620-808B-CE8C-C7AE-B58C3382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DF97B2-8C5E-5010-7231-A477341047AD}"/>
              </a:ext>
            </a:extLst>
          </p:cNvPr>
          <p:cNvSpPr txBox="1"/>
          <p:nvPr/>
        </p:nvSpPr>
        <p:spPr>
          <a:xfrm>
            <a:off x="961511" y="527323"/>
            <a:ext cx="4586513" cy="695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Métodos</a:t>
            </a:r>
            <a:r>
              <a:rPr lang="en-US" sz="2800" b="1" dirty="0">
                <a:solidFill>
                  <a:schemeClr val="bg1"/>
                </a:solidFill>
              </a:rPr>
              <a:t>/</a:t>
            </a:r>
            <a:r>
              <a:rPr lang="en-US" sz="2800" b="1" dirty="0" err="1">
                <a:solidFill>
                  <a:schemeClr val="bg1"/>
                </a:solidFill>
              </a:rPr>
              <a:t>Enfoques</a:t>
            </a:r>
            <a:endParaRPr lang="en-US" sz="28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CC4B00-3C5C-A0C7-BFFB-A6578FD20B8F}"/>
              </a:ext>
            </a:extLst>
          </p:cNvPr>
          <p:cNvSpPr txBox="1"/>
          <p:nvPr/>
        </p:nvSpPr>
        <p:spPr>
          <a:xfrm>
            <a:off x="6475609" y="629067"/>
            <a:ext cx="4586513" cy="172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Curriculum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Box Adaptative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Grid Adaptative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70C5FFC-0F26-90E3-E172-649588474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50140"/>
              </p:ext>
            </p:extLst>
          </p:nvPr>
        </p:nvGraphicFramePr>
        <p:xfrm>
          <a:off x="676728" y="2353032"/>
          <a:ext cx="10929987" cy="3662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43329">
                  <a:extLst>
                    <a:ext uri="{9D8B030D-6E8A-4147-A177-3AD203B41FA5}">
                      <a16:colId xmlns:a16="http://schemas.microsoft.com/office/drawing/2014/main" val="2055515392"/>
                    </a:ext>
                  </a:extLst>
                </a:gridCol>
                <a:gridCol w="3643329">
                  <a:extLst>
                    <a:ext uri="{9D8B030D-6E8A-4147-A177-3AD203B41FA5}">
                      <a16:colId xmlns:a16="http://schemas.microsoft.com/office/drawing/2014/main" val="3741841509"/>
                    </a:ext>
                  </a:extLst>
                </a:gridCol>
                <a:gridCol w="3643329">
                  <a:extLst>
                    <a:ext uri="{9D8B030D-6E8A-4147-A177-3AD203B41FA5}">
                      <a16:colId xmlns:a16="http://schemas.microsoft.com/office/drawing/2014/main" val="168410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Método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¿Cómo funciona?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Resultado en el robot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62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/>
                        <a:t>No Curriculum</a:t>
                      </a:r>
                      <a:endParaRPr lang="es-MX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El robot recibe </a:t>
                      </a:r>
                      <a:r>
                        <a:rPr lang="es-ES" b="1" dirty="0"/>
                        <a:t>comandos aleatorios</a:t>
                      </a:r>
                      <a:r>
                        <a:rPr lang="es-ES" dirty="0"/>
                        <a:t> desde el inicio.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No aprende a caminar. El espacio de comandos es muy grande y complejo para aprender desde cero.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17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/>
                        <a:t>Box Adaptive</a:t>
                      </a:r>
                      <a:endParaRPr lang="es-MX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Se </a:t>
                      </a:r>
                      <a:r>
                        <a:rPr lang="es-MX" b="1"/>
                        <a:t>limita el espacio de comandos</a:t>
                      </a:r>
                      <a:r>
                        <a:rPr lang="es-MX"/>
                        <a:t> a una caja segura/moderada. Se expande gradualmente.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Aprende a caminar en situaciones comunes, pero no maneja casos extremos.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26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/>
                        <a:t>Grid Adaptive</a:t>
                      </a:r>
                      <a:endParaRPr lang="es-MX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Se divide el espacio de comandos en una </a:t>
                      </a:r>
                      <a:r>
                        <a:rPr lang="es-ES" b="1"/>
                        <a:t>rejilla (grid)</a:t>
                      </a:r>
                      <a:r>
                        <a:rPr lang="es-ES"/>
                        <a:t> y se adapta </a:t>
                      </a:r>
                      <a:r>
                        <a:rPr lang="es-ES" b="1"/>
                        <a:t>basado en la dificultad real</a:t>
                      </a:r>
                      <a:r>
                        <a:rPr lang="es-ES"/>
                        <a:t> de cada combinación de velocidades.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Aprende más eficientemente, abarcando más casos y siendo más versátil.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562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8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D821E-30C5-46B3-7015-3772F980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89B4E-5141-B1A5-E70A-BA8E094D2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3B127B-4CEB-AC6A-71C4-56FCC076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A828F9-09A8-83C3-5BAD-A729A59E4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A46D76-8F84-BA33-3736-941157183FCA}"/>
              </a:ext>
            </a:extLst>
          </p:cNvPr>
          <p:cNvSpPr txBox="1"/>
          <p:nvPr/>
        </p:nvSpPr>
        <p:spPr>
          <a:xfrm>
            <a:off x="961511" y="527322"/>
            <a:ext cx="4586513" cy="1055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Métodos</a:t>
            </a:r>
            <a:r>
              <a:rPr lang="en-US" sz="2800" b="1" dirty="0">
                <a:solidFill>
                  <a:schemeClr val="bg1"/>
                </a:solidFill>
              </a:rPr>
              <a:t>/</a:t>
            </a:r>
            <a:r>
              <a:rPr lang="en-US" sz="2800" b="1" dirty="0" err="1">
                <a:solidFill>
                  <a:schemeClr val="bg1"/>
                </a:solidFill>
              </a:rPr>
              <a:t>Enfoques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Grid Adaptative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15DAD0-E8CB-1231-9E29-D5E0ED9E25E4}"/>
              </a:ext>
            </a:extLst>
          </p:cNvPr>
          <p:cNvSpPr txBox="1"/>
          <p:nvPr/>
        </p:nvSpPr>
        <p:spPr>
          <a:xfrm>
            <a:off x="6475609" y="629067"/>
            <a:ext cx="4586513" cy="172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Curriculum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Box Adaptative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Grid Adaptative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53F1763-6C91-6310-E759-6C863FD28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298370"/>
              </p:ext>
            </p:extLst>
          </p:nvPr>
        </p:nvGraphicFramePr>
        <p:xfrm>
          <a:off x="1884516" y="2089903"/>
          <a:ext cx="7505289" cy="365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106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352E0-81A0-486F-B0B3-4C77871D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817359-1810-2017-5F90-BE8D0F81D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DD1CCE-A36C-9FA5-B1DB-989BC032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803F7-8234-92FD-46BE-42D42694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441C9D-90E5-7D29-2EFF-6B0CA9308F16}"/>
              </a:ext>
            </a:extLst>
          </p:cNvPr>
          <p:cNvSpPr txBox="1"/>
          <p:nvPr/>
        </p:nvSpPr>
        <p:spPr>
          <a:xfrm>
            <a:off x="961511" y="527322"/>
            <a:ext cx="4586513" cy="1606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Resultado</a:t>
            </a:r>
            <a:r>
              <a:rPr lang="en-US" sz="2800" b="1" dirty="0">
                <a:solidFill>
                  <a:schemeClr val="bg1"/>
                </a:solidFill>
              </a:rPr>
              <a:t> de </a:t>
            </a:r>
            <a:r>
              <a:rPr lang="en-US" sz="2800" b="1" dirty="0" err="1">
                <a:solidFill>
                  <a:schemeClr val="bg1"/>
                </a:solidFill>
              </a:rPr>
              <a:t>Pruebas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(</a:t>
            </a:r>
            <a:r>
              <a:rPr lang="en-US" sz="2800" b="1" dirty="0" err="1">
                <a:solidFill>
                  <a:schemeClr val="bg1"/>
                </a:solidFill>
              </a:rPr>
              <a:t>Métodos</a:t>
            </a:r>
            <a:r>
              <a:rPr lang="en-US" sz="2800" b="1" dirty="0">
                <a:solidFill>
                  <a:schemeClr val="bg1"/>
                </a:solidFill>
              </a:rPr>
              <a:t>/</a:t>
            </a:r>
            <a:r>
              <a:rPr lang="en-US" sz="2800" b="1" dirty="0" err="1">
                <a:solidFill>
                  <a:schemeClr val="bg1"/>
                </a:solidFill>
              </a:rPr>
              <a:t>Enfoques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9AEDCF-9F57-1AA8-9972-B1024C71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13"/>
          <a:stretch/>
        </p:blipFill>
        <p:spPr>
          <a:xfrm>
            <a:off x="5548023" y="2486113"/>
            <a:ext cx="6154221" cy="32675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2BE534-8423-28B4-EE29-C13AA4F1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107"/>
          <a:stretch/>
        </p:blipFill>
        <p:spPr>
          <a:xfrm>
            <a:off x="585285" y="2486113"/>
            <a:ext cx="4472982" cy="32675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449ED7-79F2-3A46-9BD9-5292F48852DB}"/>
              </a:ext>
            </a:extLst>
          </p:cNvPr>
          <p:cNvSpPr txBox="1"/>
          <p:nvPr/>
        </p:nvSpPr>
        <p:spPr>
          <a:xfrm>
            <a:off x="6475609" y="629067"/>
            <a:ext cx="4586513" cy="172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Curriculum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Box Adaptative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Grid Adaptative</a:t>
            </a:r>
          </a:p>
        </p:txBody>
      </p:sp>
    </p:spTree>
    <p:extLst>
      <p:ext uri="{BB962C8B-B14F-4D97-AF65-F5344CB8AC3E}">
        <p14:creationId xmlns:p14="http://schemas.microsoft.com/office/powerpoint/2010/main" val="248916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ECA8C-A6EE-2C67-E951-B268F9FE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66E5D-2AD5-7E1B-3050-44B683AC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90DC0C-FFE1-E70F-4F54-CC157B84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A7A9BE-C545-AA68-D688-962055E98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5D3846-AB83-1AFD-A25E-CDCC76FE9AD6}"/>
              </a:ext>
            </a:extLst>
          </p:cNvPr>
          <p:cNvSpPr txBox="1"/>
          <p:nvPr/>
        </p:nvSpPr>
        <p:spPr>
          <a:xfrm>
            <a:off x="961511" y="527322"/>
            <a:ext cx="4586513" cy="1606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Resultado</a:t>
            </a:r>
            <a:r>
              <a:rPr lang="en-US" sz="2800" b="1" dirty="0">
                <a:solidFill>
                  <a:schemeClr val="bg1"/>
                </a:solidFill>
              </a:rPr>
              <a:t> de </a:t>
            </a:r>
            <a:r>
              <a:rPr lang="en-US" sz="2800" b="1" dirty="0" err="1">
                <a:solidFill>
                  <a:schemeClr val="bg1"/>
                </a:solidFill>
              </a:rPr>
              <a:t>Pruebas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“</a:t>
            </a:r>
            <a:r>
              <a:rPr lang="en-US" sz="2800" dirty="0" err="1">
                <a:solidFill>
                  <a:schemeClr val="bg1"/>
                </a:solidFill>
              </a:rPr>
              <a:t>Ruido</a:t>
            </a:r>
            <a:r>
              <a:rPr lang="en-US" sz="2800" dirty="0">
                <a:solidFill>
                  <a:schemeClr val="bg1"/>
                </a:solidFill>
              </a:rPr>
              <a:t>” del </a:t>
            </a:r>
            <a:r>
              <a:rPr lang="en-US" sz="2800" dirty="0" err="1">
                <a:solidFill>
                  <a:schemeClr val="bg1"/>
                </a:solidFill>
              </a:rPr>
              <a:t>terreno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F01FC0-D4FB-A979-8200-175CD55F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84" y="1902125"/>
            <a:ext cx="6768032" cy="40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838A4-E002-E534-74A8-7783586E8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BFABF9-8BDF-C49D-E8D7-9CCF0674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6A571F-7734-02D6-D4C6-9BF3F22C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solidFill>
                  <a:schemeClr val="bg1"/>
                </a:solidFill>
              </a:rPr>
              <a:t>Rapid Locomotion via Reinforcement Learning</a:t>
            </a:r>
            <a:endParaRPr lang="es-MX" sz="6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BCDF80-1CCC-86E1-2307-D32944933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8999"/>
            <a:ext cx="9826478" cy="2823479"/>
          </a:xfrm>
        </p:spPr>
        <p:txBody>
          <a:bodyPr>
            <a:normAutofit fontScale="92500"/>
          </a:bodyPr>
          <a:lstStyle/>
          <a:p>
            <a:pPr algn="l"/>
            <a:r>
              <a:rPr lang="es-MX" sz="3200" dirty="0">
                <a:solidFill>
                  <a:schemeClr val="bg1"/>
                </a:solidFill>
              </a:rPr>
              <a:t>Amilcar Rodriguez Moreno</a:t>
            </a:r>
          </a:p>
          <a:p>
            <a:pPr algn="l"/>
            <a:endParaRPr lang="es-MX" sz="3200" dirty="0">
              <a:solidFill>
                <a:schemeClr val="bg1"/>
              </a:solidFill>
            </a:endParaRPr>
          </a:p>
          <a:p>
            <a:pPr algn="l"/>
            <a:endParaRPr lang="es-MX" sz="3200" dirty="0">
              <a:solidFill>
                <a:schemeClr val="bg1"/>
              </a:solidFill>
            </a:endParaRPr>
          </a:p>
          <a:p>
            <a:pPr algn="l"/>
            <a:r>
              <a:rPr lang="es-MX" sz="2200" b="1" dirty="0">
                <a:solidFill>
                  <a:schemeClr val="bg1"/>
                </a:solidFill>
              </a:rPr>
              <a:t>Artículos:</a:t>
            </a:r>
          </a:p>
          <a:p>
            <a:pPr algn="l"/>
            <a:r>
              <a:rPr lang="es-MX" sz="2200" dirty="0">
                <a:solidFill>
                  <a:schemeClr val="bg1"/>
                </a:solidFill>
              </a:rPr>
              <a:t>https://arxiv.org/pdf/2205.02824 (</a:t>
            </a:r>
            <a:r>
              <a:rPr lang="en-US" sz="2200" dirty="0">
                <a:solidFill>
                  <a:schemeClr val="bg1"/>
                </a:solidFill>
              </a:rPr>
              <a:t>Rapid Locomotion via Reinforcement Learning</a:t>
            </a:r>
            <a:r>
              <a:rPr lang="es-MX" sz="2200" dirty="0">
                <a:solidFill>
                  <a:schemeClr val="bg1"/>
                </a:solidFill>
              </a:rPr>
              <a:t>)</a:t>
            </a:r>
            <a:endParaRPr lang="es-MX" sz="3000" dirty="0">
              <a:solidFill>
                <a:schemeClr val="bg1"/>
              </a:solidFill>
            </a:endParaRPr>
          </a:p>
          <a:p>
            <a:pPr algn="l"/>
            <a:r>
              <a:rPr lang="es-MX" sz="2200" dirty="0">
                <a:solidFill>
                  <a:schemeClr val="bg1"/>
                </a:solidFill>
              </a:rPr>
              <a:t>https://arxiv.org/pdf/</a:t>
            </a:r>
            <a:r>
              <a:rPr lang="es-MX" sz="2200">
                <a:solidFill>
                  <a:schemeClr val="bg1"/>
                </a:solidFill>
              </a:rPr>
              <a:t>1812.11103 (</a:t>
            </a:r>
            <a:r>
              <a:rPr lang="en-US" sz="2200">
                <a:solidFill>
                  <a:schemeClr val="bg1"/>
                </a:solidFill>
              </a:rPr>
              <a:t>Learning to Walk via Deep Reinforcement Learning</a:t>
            </a:r>
            <a:r>
              <a:rPr lang="es-MX" sz="2200">
                <a:solidFill>
                  <a:schemeClr val="bg1"/>
                </a:solidFill>
              </a:rPr>
              <a:t>)</a:t>
            </a:r>
            <a:endParaRPr lang="es-MX" sz="3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76138-FB76-F309-3351-35F50DD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9C30D1-3B57-48AD-DDDF-A843B9BC9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8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A9E83-EC68-3149-65F4-422D99C4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D99506-BD7A-C151-3201-2CAAB0E566BD}"/>
              </a:ext>
            </a:extLst>
          </p:cNvPr>
          <p:cNvSpPr txBox="1"/>
          <p:nvPr/>
        </p:nvSpPr>
        <p:spPr>
          <a:xfrm>
            <a:off x="503583" y="2288833"/>
            <a:ext cx="5592417" cy="4098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MIT Mini </a:t>
            </a:r>
            <a:r>
              <a:rPr lang="es-ES" sz="2400" dirty="0" err="1">
                <a:solidFill>
                  <a:schemeClr val="bg1"/>
                </a:solidFill>
              </a:rPr>
              <a:t>Cheetah</a:t>
            </a:r>
            <a:r>
              <a:rPr lang="es-ES" sz="2400" dirty="0">
                <a:solidFill>
                  <a:schemeClr val="bg1"/>
                </a:solidFill>
              </a:rPr>
              <a:t> como plataforma experimental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30 cm de altura y pesa 9 kg.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12 actuadores de accionamiento casi directo capaces de generar un par de salida máximo de 17 </a:t>
            </a:r>
            <a:r>
              <a:rPr lang="es-ES" sz="2400" dirty="0" err="1">
                <a:solidFill>
                  <a:schemeClr val="bg1"/>
                </a:solidFill>
              </a:rPr>
              <a:t>N·m</a:t>
            </a:r>
            <a:r>
              <a:rPr lang="es-ES" sz="2400" dirty="0">
                <a:solidFill>
                  <a:schemeClr val="bg1"/>
                </a:solidFill>
              </a:rPr>
              <a:t> (Torque)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Sensores con codificadores de posición articular y unidad de medición inercial (IMU)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Controlador de red neuronal a 50 Hz por ordenador NVIDIA </a:t>
            </a:r>
            <a:r>
              <a:rPr lang="es-ES" sz="2400" dirty="0" err="1">
                <a:solidFill>
                  <a:schemeClr val="bg1"/>
                </a:solidFill>
              </a:rPr>
              <a:t>Jetson</a:t>
            </a:r>
            <a:r>
              <a:rPr lang="es-ES" sz="2400" dirty="0">
                <a:solidFill>
                  <a:schemeClr val="bg1"/>
                </a:solidFill>
              </a:rPr>
              <a:t> TX2 NX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Simulación</a:t>
            </a:r>
            <a:r>
              <a:rPr lang="en-US" sz="2400" dirty="0">
                <a:solidFill>
                  <a:schemeClr val="bg1"/>
                </a:solidFill>
              </a:rPr>
              <a:t> con GPU NVIDIA RTX 3090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BBA360-8017-E3D4-3C6B-5D891FA6BDFD}"/>
              </a:ext>
            </a:extLst>
          </p:cNvPr>
          <p:cNvSpPr txBox="1"/>
          <p:nvPr/>
        </p:nvSpPr>
        <p:spPr>
          <a:xfrm>
            <a:off x="1764136" y="1192923"/>
            <a:ext cx="3396066" cy="476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Hardware: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CBC075D-EDD6-57B8-EE22-C079BB738B90}"/>
              </a:ext>
            </a:extLst>
          </p:cNvPr>
          <p:cNvGrpSpPr/>
          <p:nvPr/>
        </p:nvGrpSpPr>
        <p:grpSpPr>
          <a:xfrm>
            <a:off x="6952986" y="416815"/>
            <a:ext cx="2953493" cy="2773872"/>
            <a:chOff x="6952986" y="416815"/>
            <a:chExt cx="2953493" cy="277387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8B6C3F3-DA34-D490-137C-2D922D77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2986" y="416815"/>
              <a:ext cx="2953493" cy="221512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C8C77C1-D765-F5EA-FCBE-8E1362DC4C00}"/>
                </a:ext>
              </a:extLst>
            </p:cNvPr>
            <p:cNvSpPr txBox="1"/>
            <p:nvPr/>
          </p:nvSpPr>
          <p:spPr>
            <a:xfrm>
              <a:off x="6952986" y="2631935"/>
              <a:ext cx="2953493" cy="5587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bg1"/>
                  </a:solidFill>
                </a:rPr>
                <a:t>MIT Mini Cheetah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FF39785-91B3-7564-1934-99A67795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43" r="18758"/>
          <a:stretch/>
        </p:blipFill>
        <p:spPr>
          <a:xfrm>
            <a:off x="8465031" y="3645943"/>
            <a:ext cx="2720336" cy="24022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FA8C54-FFCA-D55A-7698-DD8E2C726913}"/>
              </a:ext>
            </a:extLst>
          </p:cNvPr>
          <p:cNvSpPr txBox="1"/>
          <p:nvPr/>
        </p:nvSpPr>
        <p:spPr>
          <a:xfrm>
            <a:off x="8465031" y="6088518"/>
            <a:ext cx="2720336" cy="55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GPU NVIDIA RTX 3090</a:t>
            </a:r>
          </a:p>
        </p:txBody>
      </p:sp>
    </p:spTree>
    <p:extLst>
      <p:ext uri="{BB962C8B-B14F-4D97-AF65-F5344CB8AC3E}">
        <p14:creationId xmlns:p14="http://schemas.microsoft.com/office/powerpoint/2010/main" val="40677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2BFEE-5470-147E-F789-BF6C9F31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1D86A1D4-297B-3DEE-88C0-9E9CBE45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E67FBD14-F6F3-E8D9-9D9D-B1DB469F9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BF2AFA-DA18-1098-F4F3-B7E0206C1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B4A4C-45DE-A854-B340-A6A838D8B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BBA360-8017-E3D4-3C6B-5D891FA6BDFD}"/>
              </a:ext>
            </a:extLst>
          </p:cNvPr>
          <p:cNvSpPr txBox="1"/>
          <p:nvPr/>
        </p:nvSpPr>
        <p:spPr>
          <a:xfrm>
            <a:off x="1764136" y="1192923"/>
            <a:ext cx="3396066" cy="476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Software: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F75081-C9F5-97ED-2E5A-EBC3621829CF}"/>
              </a:ext>
            </a:extLst>
          </p:cNvPr>
          <p:cNvSpPr txBox="1"/>
          <p:nvPr/>
        </p:nvSpPr>
        <p:spPr>
          <a:xfrm>
            <a:off x="503583" y="2288833"/>
            <a:ext cx="5592417" cy="3711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Simulador </a:t>
            </a:r>
            <a:r>
              <a:rPr lang="es-ES" sz="2800" b="1" dirty="0" err="1">
                <a:solidFill>
                  <a:schemeClr val="bg1"/>
                </a:solidFill>
              </a:rPr>
              <a:t>IsaacGym</a:t>
            </a:r>
            <a:endParaRPr lang="es-ES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Código adaptado del repositorio de código abierto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El </a:t>
            </a:r>
            <a:r>
              <a:rPr lang="es-ES" sz="2800" i="1" u="sng" dirty="0">
                <a:solidFill>
                  <a:schemeClr val="bg1"/>
                </a:solidFill>
              </a:rPr>
              <a:t>RL</a:t>
            </a:r>
            <a:r>
              <a:rPr lang="es-ES" sz="2800" dirty="0">
                <a:solidFill>
                  <a:schemeClr val="bg1"/>
                </a:solidFill>
              </a:rPr>
              <a:t> no requiere que un ingeniero diseñe modelos de orden reducido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bg1"/>
                </a:solidFill>
              </a:rPr>
              <a:t>RL</a:t>
            </a:r>
            <a:r>
              <a:rPr lang="es-ES" sz="2800" dirty="0">
                <a:solidFill>
                  <a:schemeClr val="bg1"/>
                </a:solidFill>
              </a:rPr>
              <a:t>: </a:t>
            </a:r>
            <a:r>
              <a:rPr lang="es-ES" sz="2800" dirty="0" err="1">
                <a:solidFill>
                  <a:schemeClr val="bg1"/>
                </a:solidFill>
              </a:rPr>
              <a:t>Reinforcement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Learning</a:t>
            </a:r>
            <a:r>
              <a:rPr lang="es-ES" sz="2800" dirty="0">
                <a:solidFill>
                  <a:schemeClr val="bg1"/>
                </a:solidFill>
              </a:rPr>
              <a:t> - Aprendizaje por Refuerzo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Modelo de Red Neural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D25BE30-AC90-2004-7581-82207A42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894"/>
          <a:stretch/>
        </p:blipFill>
        <p:spPr>
          <a:xfrm>
            <a:off x="6699881" y="489000"/>
            <a:ext cx="3510400" cy="193949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2C36DC8-A799-6C92-AD74-C2F66C0F58A3}"/>
              </a:ext>
            </a:extLst>
          </p:cNvPr>
          <p:cNvSpPr txBox="1"/>
          <p:nvPr/>
        </p:nvSpPr>
        <p:spPr>
          <a:xfrm>
            <a:off x="6699881" y="2495462"/>
            <a:ext cx="3510400" cy="55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</a:rPr>
              <a:t>IsaacGym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ABC901F-7144-4FA0-1C1F-858E907A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29" r="26422"/>
          <a:stretch/>
        </p:blipFill>
        <p:spPr>
          <a:xfrm>
            <a:off x="8030816" y="3853752"/>
            <a:ext cx="3574801" cy="26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7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53EF12-4C4E-6F35-45C7-3DDD0811E625}"/>
              </a:ext>
            </a:extLst>
          </p:cNvPr>
          <p:cNvSpPr txBox="1"/>
          <p:nvPr/>
        </p:nvSpPr>
        <p:spPr>
          <a:xfrm>
            <a:off x="897769" y="1909192"/>
            <a:ext cx="5357257" cy="3647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Entornos </a:t>
            </a:r>
            <a:r>
              <a:rPr lang="en-US" sz="2800" b="1" dirty="0" err="1">
                <a:solidFill>
                  <a:schemeClr val="bg1"/>
                </a:solidFill>
              </a:rPr>
              <a:t>Simulados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Se recopilan 400 millones de pasos de tiempo simulados utilizando 4000 agentes paralelos para el entrenamiento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Aproximadamente 92 días en tiempo real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Simulación en menos de tres horas de tiempo real utilizando una sola GPU NVIDIA RTX 3090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0FD5AD-70D9-559A-1498-81B796F88062}"/>
              </a:ext>
            </a:extLst>
          </p:cNvPr>
          <p:cNvSpPr txBox="1"/>
          <p:nvPr/>
        </p:nvSpPr>
        <p:spPr>
          <a:xfrm>
            <a:off x="829720" y="870952"/>
            <a:ext cx="4718304" cy="79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bg1"/>
                </a:solidFill>
              </a:rPr>
              <a:t>Pruebas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548A8F-014B-BA91-5DBB-72D3AD66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21" y="537981"/>
            <a:ext cx="2394479" cy="181906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33AF36FD-DBE1-FB50-E736-61AFE577422A}"/>
              </a:ext>
            </a:extLst>
          </p:cNvPr>
          <p:cNvGrpSpPr/>
          <p:nvPr/>
        </p:nvGrpSpPr>
        <p:grpSpPr>
          <a:xfrm>
            <a:off x="6840961" y="3429000"/>
            <a:ext cx="4841983" cy="3356414"/>
            <a:chOff x="6840961" y="3429000"/>
            <a:chExt cx="4841983" cy="335641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D0A7D06-A5FE-C324-D4BD-C56F2EC1CBE2}"/>
                </a:ext>
              </a:extLst>
            </p:cNvPr>
            <p:cNvSpPr txBox="1"/>
            <p:nvPr/>
          </p:nvSpPr>
          <p:spPr>
            <a:xfrm>
              <a:off x="6840961" y="6226662"/>
              <a:ext cx="4841983" cy="5587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 err="1">
                  <a:solidFill>
                    <a:schemeClr val="bg1"/>
                  </a:solidFill>
                </a:rPr>
                <a:t>IsaacGym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A7DED62-DFAA-4CF5-093A-FDB9E812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0961" y="3429000"/>
              <a:ext cx="4841983" cy="2725077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722A06CC-E45A-9311-0FEC-2388BEE850B1}"/>
              </a:ext>
            </a:extLst>
          </p:cNvPr>
          <p:cNvSpPr txBox="1"/>
          <p:nvPr/>
        </p:nvSpPr>
        <p:spPr>
          <a:xfrm>
            <a:off x="6840961" y="2669845"/>
            <a:ext cx="4841984" cy="55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 Hora = 30.5 Días</a:t>
            </a:r>
          </a:p>
        </p:txBody>
      </p:sp>
    </p:spTree>
    <p:extLst>
      <p:ext uri="{BB962C8B-B14F-4D97-AF65-F5344CB8AC3E}">
        <p14:creationId xmlns:p14="http://schemas.microsoft.com/office/powerpoint/2010/main" val="179011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044B4-C600-DB91-69E4-878DA66A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05D664-3B31-EBC8-4394-E21DD3BC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9404C5-F777-44C4-3D47-251BB3534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93F471-67AD-D373-E81C-4E6D479B4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4C10EEC-FFEE-D936-C5DA-D06C3E24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" r="1907" b="19905"/>
          <a:stretch/>
        </p:blipFill>
        <p:spPr>
          <a:xfrm>
            <a:off x="6993733" y="441960"/>
            <a:ext cx="4586514" cy="55095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032028B-5EFD-F5D1-4C4C-4B47EF20B727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Entornos </a:t>
            </a:r>
            <a:r>
              <a:rPr lang="en-US" sz="2800" b="1" dirty="0" err="1">
                <a:solidFill>
                  <a:schemeClr val="bg1"/>
                </a:solidFill>
              </a:rPr>
              <a:t>Fisicos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Sprint Libre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Terreno</a:t>
            </a:r>
            <a:r>
              <a:rPr lang="en-US" sz="2400" dirty="0">
                <a:solidFill>
                  <a:schemeClr val="bg1"/>
                </a:solidFill>
              </a:rPr>
              <a:t> “</a:t>
            </a:r>
            <a:r>
              <a:rPr lang="en-US" sz="2400" dirty="0" err="1">
                <a:solidFill>
                  <a:schemeClr val="bg1"/>
                </a:solidFill>
              </a:rPr>
              <a:t>Accidentado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Vueltas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interiores</a:t>
            </a:r>
            <a:endParaRPr 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Terreno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congelado</a:t>
            </a:r>
            <a:endParaRPr 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4E4E12-6A03-BB24-AF08-AAFACA55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251"/>
          <a:stretch/>
        </p:blipFill>
        <p:spPr>
          <a:xfrm>
            <a:off x="379696" y="4825411"/>
            <a:ext cx="6002285" cy="17645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05FD0A5-ACA3-4654-8A2F-FC4E11A96A7E}"/>
              </a:ext>
            </a:extLst>
          </p:cNvPr>
          <p:cNvSpPr txBox="1"/>
          <p:nvPr/>
        </p:nvSpPr>
        <p:spPr>
          <a:xfrm>
            <a:off x="829720" y="870952"/>
            <a:ext cx="4718304" cy="79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bg1"/>
                </a:solidFill>
              </a:rPr>
              <a:t>Pruebas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3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31B20-0CB4-E48D-D205-5A008D53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678C61-2D6B-FB49-28A2-2743452E8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65A0D6-D304-1B80-5E5A-BF92D515B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FC15AC-1DC8-DF87-5432-D2687D3D4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04ED21-9CF3-414D-AE1E-CFB67E065E5B}"/>
              </a:ext>
            </a:extLst>
          </p:cNvPr>
          <p:cNvSpPr txBox="1"/>
          <p:nvPr/>
        </p:nvSpPr>
        <p:spPr>
          <a:xfrm>
            <a:off x="961511" y="527323"/>
            <a:ext cx="4586513" cy="695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Modelo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simplificado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93AE9C-C8FA-0C88-9085-5C30DA08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11" y="2102231"/>
            <a:ext cx="8209483" cy="279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E4F72-0476-0075-4EF7-A5D76783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773586-FD60-7A89-C662-03DAD8F1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F908C-6C14-E6FB-0672-4B73F9D8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7F5749-18B0-ADF3-17E8-6ACB099E9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6C981AA6-6BA5-D682-5CCE-0187E23E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30" y="2391598"/>
            <a:ext cx="6612988" cy="22511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00692E0-2FBF-5BA6-9661-F34584A5C2AE}"/>
              </a:ext>
            </a:extLst>
          </p:cNvPr>
          <p:cNvSpPr txBox="1"/>
          <p:nvPr/>
        </p:nvSpPr>
        <p:spPr>
          <a:xfrm>
            <a:off x="897769" y="1222434"/>
            <a:ext cx="4586513" cy="503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Parámetros</a:t>
            </a:r>
            <a:r>
              <a:rPr lang="en-US" sz="2800" b="1" dirty="0">
                <a:solidFill>
                  <a:schemeClr val="bg1"/>
                </a:solidFill>
              </a:rPr>
              <a:t> de Entrada: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Entrada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Sprint Libre: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Terreno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Accidentado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Vueltas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interiores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Terreno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congelado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Salida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Motor </a:t>
            </a:r>
            <a:r>
              <a:rPr lang="es-ES" sz="2000" dirty="0" err="1">
                <a:solidFill>
                  <a:schemeClr val="bg1"/>
                </a:solidFill>
              </a:rPr>
              <a:t>Command</a:t>
            </a:r>
            <a:r>
              <a:rPr lang="es-ES" sz="2000" dirty="0">
                <a:solidFill>
                  <a:schemeClr val="bg1"/>
                </a:solidFill>
              </a:rPr>
              <a:t>: Conjunto de posiciones deseadas para las articulaciones en el instante actual (t).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8B978D5-9589-EB14-6323-C49B41B3C311}"/>
              </a:ext>
            </a:extLst>
          </p:cNvPr>
          <p:cNvSpPr txBox="1"/>
          <p:nvPr/>
        </p:nvSpPr>
        <p:spPr>
          <a:xfrm>
            <a:off x="961511" y="527323"/>
            <a:ext cx="4586513" cy="695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Modelo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simplificado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AABA2-0212-0765-931B-353390F0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1F20C2-05A3-565C-14A5-174B749E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1A7C17-DDE2-D5BB-714F-AB55F7D28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7BE086-EEC0-E90E-E042-5E57671F3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B2E8AF6-2552-1446-B9FA-FCA51466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52" t="15846" r="72463" b="58770"/>
          <a:stretch/>
        </p:blipFill>
        <p:spPr>
          <a:xfrm>
            <a:off x="1520931" y="2190664"/>
            <a:ext cx="3335879" cy="13935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9CFCE3-9BB8-AE9C-5ABE-013EB2A304EF}"/>
              </a:ext>
            </a:extLst>
          </p:cNvPr>
          <p:cNvSpPr txBox="1"/>
          <p:nvPr/>
        </p:nvSpPr>
        <p:spPr>
          <a:xfrm>
            <a:off x="829720" y="870952"/>
            <a:ext cx="4718304" cy="79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bg1"/>
                </a:solidFill>
              </a:rPr>
              <a:t>Parámetros</a:t>
            </a:r>
            <a:r>
              <a:rPr lang="en-US" sz="3600" b="1" dirty="0">
                <a:solidFill>
                  <a:schemeClr val="bg1"/>
                </a:solidFill>
              </a:rPr>
              <a:t> de Entrada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CC744A-3DFC-E75F-6147-C2048F49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08" y="656521"/>
            <a:ext cx="4391511" cy="29276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CB0410-1962-8977-18C7-351F4754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25" t="15846" r="61774" b="58770"/>
          <a:stretch/>
        </p:blipFill>
        <p:spPr>
          <a:xfrm>
            <a:off x="2205083" y="3873234"/>
            <a:ext cx="1967577" cy="13935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B6C84C-DCBD-D5B7-9F86-4C29C779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1766"/>
            <a:ext cx="5894784" cy="20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9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A7B48-B842-93AC-BDE4-0669534AD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8A6237-D0A1-F15D-5B40-A4F39ECDE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77A9FC-E78E-A537-D9E1-A5F9C2920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A6EB8E-B262-7BA4-EEAE-A98A2F044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BC64D70-D642-62BC-BE19-992D7EEC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13" t="41411" r="61774" b="43571"/>
          <a:stretch/>
        </p:blipFill>
        <p:spPr>
          <a:xfrm>
            <a:off x="1647325" y="1833903"/>
            <a:ext cx="3083094" cy="6059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A3C2956-421E-183E-A7B1-052832DCA073}"/>
              </a:ext>
            </a:extLst>
          </p:cNvPr>
          <p:cNvSpPr txBox="1"/>
          <p:nvPr/>
        </p:nvSpPr>
        <p:spPr>
          <a:xfrm>
            <a:off x="829720" y="870952"/>
            <a:ext cx="4718304" cy="79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bg1"/>
                </a:solidFill>
              </a:rPr>
              <a:t>Parámetros</a:t>
            </a:r>
            <a:r>
              <a:rPr lang="en-US" sz="3600" b="1" dirty="0">
                <a:solidFill>
                  <a:schemeClr val="bg1"/>
                </a:solidFill>
              </a:rPr>
              <a:t> de Entrada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C58C55-1F5B-3182-72AE-4C7D7DEB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16" y="268361"/>
            <a:ext cx="4391511" cy="2802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905779-2DF8-D93D-95A5-3C2528FD4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12" y="3352598"/>
            <a:ext cx="4900520" cy="28297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96836F-FDBD-2ACE-37C0-38BD099A13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14" t="44147"/>
          <a:stretch/>
        </p:blipFill>
        <p:spPr>
          <a:xfrm>
            <a:off x="1329592" y="2662533"/>
            <a:ext cx="3718560" cy="6059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CF3EB4-7616-06E7-D711-F6372D23E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76" r="10072"/>
          <a:stretch/>
        </p:blipFill>
        <p:spPr>
          <a:xfrm>
            <a:off x="7178065" y="3268453"/>
            <a:ext cx="3972611" cy="326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1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465</Words>
  <Application>Microsoft Office PowerPoint</Application>
  <PresentationFormat>Panorámica</PresentationFormat>
  <Paragraphs>92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Tema de Office</vt:lpstr>
      <vt:lpstr>Rapid Locomotion via Reinforcement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Rapid Locomotion via Reinforcement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Amilcar Rodriguez</dc:creator>
  <cp:lastModifiedBy>Amilcar Rodriguez</cp:lastModifiedBy>
  <cp:revision>17</cp:revision>
  <dcterms:created xsi:type="dcterms:W3CDTF">2025-05-21T00:59:10Z</dcterms:created>
  <dcterms:modified xsi:type="dcterms:W3CDTF">2025-05-22T02:11:51Z</dcterms:modified>
</cp:coreProperties>
</file>